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2194038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4388077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6582119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8776159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10970199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13164238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15358276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17552317" algn="l" defTabSz="43880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061" y="-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Рецидив жиілігі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2-5 жас</c:v>
                </c:pt>
                <c:pt idx="1">
                  <c:v>6-9 жас</c:v>
                </c:pt>
                <c:pt idx="2">
                  <c:v>10-11 жас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0.66700000000000004</c:v>
                </c:pt>
                <c:pt idx="1">
                  <c:v>0.25</c:v>
                </c:pt>
                <c:pt idx="2" formatCode="0.00%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F3-4F5B-9651-886D9A281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388077" latinLnBrk="0">
      <a:defRPr sz="5700">
        <a:latin typeface="+mn-lt"/>
        <a:ea typeface="+mn-ea"/>
        <a:cs typeface="+mn-cs"/>
        <a:sym typeface="Calibri"/>
      </a:defRPr>
    </a:lvl1pPr>
    <a:lvl2pPr indent="228600" defTabSz="4388077" latinLnBrk="0">
      <a:defRPr sz="5700">
        <a:latin typeface="+mn-lt"/>
        <a:ea typeface="+mn-ea"/>
        <a:cs typeface="+mn-cs"/>
        <a:sym typeface="Calibri"/>
      </a:defRPr>
    </a:lvl2pPr>
    <a:lvl3pPr indent="457200" defTabSz="4388077" latinLnBrk="0">
      <a:defRPr sz="5700">
        <a:latin typeface="+mn-lt"/>
        <a:ea typeface="+mn-ea"/>
        <a:cs typeface="+mn-cs"/>
        <a:sym typeface="Calibri"/>
      </a:defRPr>
    </a:lvl3pPr>
    <a:lvl4pPr indent="685800" defTabSz="4388077" latinLnBrk="0">
      <a:defRPr sz="5700">
        <a:latin typeface="+mn-lt"/>
        <a:ea typeface="+mn-ea"/>
        <a:cs typeface="+mn-cs"/>
        <a:sym typeface="Calibri"/>
      </a:defRPr>
    </a:lvl4pPr>
    <a:lvl5pPr indent="914400" defTabSz="4388077" latinLnBrk="0">
      <a:defRPr sz="5700">
        <a:latin typeface="+mn-lt"/>
        <a:ea typeface="+mn-ea"/>
        <a:cs typeface="+mn-cs"/>
        <a:sym typeface="Calibri"/>
      </a:defRPr>
    </a:lvl5pPr>
    <a:lvl6pPr indent="1143000" defTabSz="4388077" latinLnBrk="0">
      <a:defRPr sz="5700">
        <a:latin typeface="+mn-lt"/>
        <a:ea typeface="+mn-ea"/>
        <a:cs typeface="+mn-cs"/>
        <a:sym typeface="Calibri"/>
      </a:defRPr>
    </a:lvl6pPr>
    <a:lvl7pPr indent="1371600" defTabSz="4388077" latinLnBrk="0">
      <a:defRPr sz="5700">
        <a:latin typeface="+mn-lt"/>
        <a:ea typeface="+mn-ea"/>
        <a:cs typeface="+mn-cs"/>
        <a:sym typeface="Calibri"/>
      </a:defRPr>
    </a:lvl7pPr>
    <a:lvl8pPr indent="1600200" defTabSz="4388077" latinLnBrk="0">
      <a:defRPr sz="5700">
        <a:latin typeface="+mn-lt"/>
        <a:ea typeface="+mn-ea"/>
        <a:cs typeface="+mn-cs"/>
        <a:sym typeface="Calibri"/>
      </a:defRPr>
    </a:lvl8pPr>
    <a:lvl9pPr indent="1828800" defTabSz="4388077" latinLnBrk="0">
      <a:defRPr sz="57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descr="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New picture" descr="New pic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New picture" descr="New pict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New shape"/>
          <p:cNvSpPr txBox="1"/>
          <p:nvPr/>
        </p:nvSpPr>
        <p:spPr>
          <a:xfrm>
            <a:off x="7005319" y="34247901"/>
            <a:ext cx="21854162" cy="76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4800">
                <a:solidFill>
                  <a:srgbClr val="808080"/>
                </a:solidFill>
              </a:defRPr>
            </a:lvl1pPr>
          </a:lstStyle>
          <a:p>
            <a:r>
              <a:t>Template ID: assessingslate  Size: 48x36</a:t>
            </a: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194560" y="441959"/>
            <a:ext cx="39502079" cy="723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194560" y="7680959"/>
            <a:ext cx="39502079" cy="25237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1214080" y="29634178"/>
            <a:ext cx="10241281" cy="1752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ctr" defTabSz="438902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0" marR="0" indent="0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Tx/>
        <a:buFontTx/>
        <a:buNone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566085" marR="0" indent="-1371572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–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667571" marR="0" indent="-1278542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8099341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–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0293855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»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2488369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4682883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16877399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19071913" marR="0" indent="-1515798" algn="l" defTabSz="4389027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00000"/>
        <a:buFontTx/>
        <a:buChar char="•"/>
        <a:tabLst/>
        <a:defRPr sz="13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194038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388077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582119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8776159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0970199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164238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5358276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7552317" algn="r" defTabSz="438807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1"/>
          <p:cNvSpPr txBox="1"/>
          <p:nvPr/>
        </p:nvSpPr>
        <p:spPr>
          <a:xfrm>
            <a:off x="-88392" y="410277"/>
            <a:ext cx="25678386" cy="132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007" tIns="64007" rIns="64007" bIns="64007">
            <a:spAutoFit/>
          </a:bodyPr>
          <a:lstStyle/>
          <a:p>
            <a:pPr algn="ctr" defTabSz="4389027">
              <a:defRPr sz="4500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kk-KZ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АҚ «Педиатрия және балалар хирургиясы ғылыми орталығы»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389027">
              <a:defRPr sz="45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ETV6/RUNX1-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позитивті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балалардағы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рецидив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себептері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және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клиникалық-фенотиптік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факторлар</a:t>
            </a:r>
            <a:endParaRPr lang="ru-RU" sz="2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389027">
              <a:defRPr sz="4500"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kk-KZ"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Халжан Г.С.</a:t>
            </a:r>
            <a:r>
              <a:rPr sz="2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" name="Актуальность: Злокачественные опухоли центральной нервной системы (ЦНС) являются одной из основных причиной детской смертности. Опухоли ЦНС занимают первое место среди солидных опухолей детского населения составляя 20-25% первичных пациентов в год как в "/>
          <p:cNvSpPr txBox="1"/>
          <p:nvPr/>
        </p:nvSpPr>
        <p:spPr>
          <a:xfrm>
            <a:off x="577850" y="1988184"/>
            <a:ext cx="23368788" cy="1692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 defTabSz="355600"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Актуальдығы.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ETV6/RUNX1-позитивті жедел лимфобластты лейкоз (ЖЛЛ) – балалардағы ең жиі кездесетін В-жасушалы ЖЛЛ формасы (20–25%). Бұл генетикалық аномалиясы бар науқастар әдетте жақсы прогнозды топқа жатады, ремиссияға тез жетеді және жалпы өмір сүру ұзақтығы жоғары. Дегенмен, 15–20% жағдайда рецидив дамиды. Рецидив – емдеу нәтижесіне ең басты қауіп төндіретін фактор. Рецидив дамуына ықпал ететін клиникалық, гематологиялық және молекулярлық факторларды анықтау – емдеу тактикасын оңтайландыру үшін маңызды.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Цель исследования:  Изучить современные подходы на основании молекулярно генетических данных в лечении опухолях ЦНС у детей и оценить результаты выживаемости пациентов с опухолями ЦНС за восьми летний период АО «НЦПиДХ».…"/>
          <p:cNvSpPr txBox="1"/>
          <p:nvPr/>
        </p:nvSpPr>
        <p:spPr>
          <a:xfrm>
            <a:off x="513184" y="3747642"/>
            <a:ext cx="12510086" cy="444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Мақсаты. </a:t>
            </a:r>
            <a:r>
              <a:rPr lang="kk-K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ЖЛЛ диагнозымен түскен балалардың ішінде ETV6/RUNX1-позитивті науқастардың жиілігін анықтау және осы топтағы рецидив себептері мен клиникалық-фенотиптік факторларын бағалау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Материалдар мен зерттеу әдістері. </a:t>
            </a:r>
            <a:r>
              <a:rPr lang="kk-K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 жұмысына 2020–2024 жылдар аралығында ЖЛЛ диагнозымен емделуге түскен 396 баланың  медициналық құжаттары қаралды. Барлық науқастардың ішінен ETV6/RUNX1 генінің қайта құрылымы бар 24 (6,1%) бала іріктелді. Зерттеу өткен жылдардағы медициналық құжаттар негізінде жүргізіліп, науқастардың жас ерекшеліктері, клиникалық, цитогенетикалық, иммунофенотиптік ерекшеліктері, сондай-ақ рецидивке дейінгі ағымдық мәліметтері талданды.</a:t>
            </a:r>
            <a:endParaRPr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Результаты исследования: В период с 2013 по 2020 гг. было проведено лечение 166 первичным пациентам со всеми видами опухолями ЦНС детского населения в условиях НЦПиДХ. Медиана среднего возраста составила 7 лет. М57%:Д43%. При анализе непосредственных рез"/>
          <p:cNvSpPr txBox="1"/>
          <p:nvPr/>
        </p:nvSpPr>
        <p:spPr>
          <a:xfrm>
            <a:off x="866939" y="19386543"/>
            <a:ext cx="23433454" cy="2307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 нәтижелері және оларды талқылау</a:t>
            </a:r>
            <a:r>
              <a:rPr lang="ru-RU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Көптеген ЖЛЛ зерттеулерінде рецидив қаупін бағалауда жас маңызды көрсеткіш ретінде қарастырылады. Жалпы ALL зерттеулерінде 10 жастан асу немесе нәрестелік жас рецидивтің тәуекелін арттыруы мүмкін деп көрсетілетін жағдайлар бар [9]. Сонымен бірге, Qiu және әріптестерінің зерттеуінде ETV6/RUNX1-позитивті балалардың басым бөлігі (≈94,6 %) 1–10 жас аралығында болған, бұл подтипте жас &lt; 1 немесе &gt; 10 жас жағдайлары сирек екенін көрсетті.</a:t>
            </a:r>
          </a:p>
          <a:p>
            <a:pPr algn="just">
              <a:buNone/>
            </a:pPr>
            <a:r>
              <a:rPr lang="ru-RU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Кесте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орталықта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ETV6/RUNX1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қайта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бар 24 бала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6F8B662-70A0-A776-1AAD-01DBC0B1EF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486097"/>
              </p:ext>
            </p:extLst>
          </p:nvPr>
        </p:nvGraphicFramePr>
        <p:xfrm>
          <a:off x="577850" y="8829804"/>
          <a:ext cx="9777844" cy="992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B99EB0C-4F03-6E85-12FB-142A2810625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63356" y="9535122"/>
            <a:ext cx="14979693" cy="7059780"/>
          </a:xfrm>
          <a:prstGeom prst="rect">
            <a:avLst/>
          </a:prstGeom>
        </p:spPr>
      </p:pic>
      <p:graphicFrame>
        <p:nvGraphicFramePr>
          <p:cNvPr id="70" name="Таблица 69">
            <a:extLst>
              <a:ext uri="{FF2B5EF4-FFF2-40B4-BE49-F238E27FC236}">
                <a16:creationId xmlns:a16="http://schemas.microsoft.com/office/drawing/2014/main" id="{E0FB9E0B-1447-4634-AFE5-06EDB5191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19885"/>
              </p:ext>
            </p:extLst>
          </p:nvPr>
        </p:nvGraphicFramePr>
        <p:xfrm>
          <a:off x="866939" y="21732361"/>
          <a:ext cx="13240725" cy="146304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413092">
                  <a:extLst>
                    <a:ext uri="{9D8B030D-6E8A-4147-A177-3AD203B41FA5}">
                      <a16:colId xmlns:a16="http://schemas.microsoft.com/office/drawing/2014/main" val="2447523384"/>
                    </a:ext>
                  </a:extLst>
                </a:gridCol>
                <a:gridCol w="4413092">
                  <a:extLst>
                    <a:ext uri="{9D8B030D-6E8A-4147-A177-3AD203B41FA5}">
                      <a16:colId xmlns:a16="http://schemas.microsoft.com/office/drawing/2014/main" val="4041759328"/>
                    </a:ext>
                  </a:extLst>
                </a:gridCol>
                <a:gridCol w="4414541">
                  <a:extLst>
                    <a:ext uri="{9D8B030D-6E8A-4147-A177-3AD203B41FA5}">
                      <a16:colId xmlns:a16="http://schemas.microsoft.com/office/drawing/2014/main" val="3117296287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marL="21590" algn="l">
                        <a:buNone/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 ерекшеліктері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 саны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247283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2-5 жас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2031232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6–9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6621307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10–11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buNone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6937484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2877A1A8-E658-D8C5-7F3E-73B0B2482448}"/>
              </a:ext>
            </a:extLst>
          </p:cNvPr>
          <p:cNvSpPr txBox="1"/>
          <p:nvPr/>
        </p:nvSpPr>
        <p:spPr>
          <a:xfrm>
            <a:off x="866940" y="23206581"/>
            <a:ext cx="23618084" cy="2893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Олардың ішінде рецидив дамыған балалар жасы 3 пен 7 жас аралығында болды. Бұл жас диапазоны Qiu және әріптестерінің мәліметтерімен (94,6 % науқастар 1–10 жас аралығында) толық сәйкес келеді [1]. Сонымен қатар, &lt; 1 жас немесе &gt; 10 жастағы пациенттердің рецидив беруі біздің деректерімізде кездеспеді.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Инциальды лейкоциттер деңгейі – көбіне &gt;20–50×10⁹/л болса, жоғары қауіп тобына жатқызады. Біздің орталықта зерттеуге алынған 24 баланың ішінде 10 науқаста бастапқыда лейкопения, 7 науқаста лейкоцит деңгейі қалыпты шектерде, 6 науқаста лейкоцитоз, ал 1 науқаста гиперлейкоцитоз тіркелді. Рецидив дамыған балалардың ішінде 3 жағдайда лейкопения, ал 2 жағдайда лейкоцитоз байқалды. Бұл мәліметтер әлемдік әдебиетте көрсетілген тенденциялармен сәйкес келеді [5, 8].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Кесте 2.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Лейкоцит көрсеткіштері бойынша</a:t>
            </a:r>
          </a:p>
          <a:p>
            <a:pPr>
              <a:buNone/>
            </a:pPr>
            <a:endParaRPr lang="kk-KZ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Таблица 73">
            <a:extLst>
              <a:ext uri="{FF2B5EF4-FFF2-40B4-BE49-F238E27FC236}">
                <a16:creationId xmlns:a16="http://schemas.microsoft.com/office/drawing/2014/main" id="{EF070E4A-E85A-FCB6-EF2A-201A9D692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655829"/>
              </p:ext>
            </p:extLst>
          </p:nvPr>
        </p:nvGraphicFramePr>
        <p:xfrm>
          <a:off x="866939" y="25776687"/>
          <a:ext cx="13153255" cy="198120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6143667">
                  <a:extLst>
                    <a:ext uri="{9D8B030D-6E8A-4147-A177-3AD203B41FA5}">
                      <a16:colId xmlns:a16="http://schemas.microsoft.com/office/drawing/2014/main" val="540519978"/>
                    </a:ext>
                  </a:extLst>
                </a:gridCol>
                <a:gridCol w="3065436">
                  <a:extLst>
                    <a:ext uri="{9D8B030D-6E8A-4147-A177-3AD203B41FA5}">
                      <a16:colId xmlns:a16="http://schemas.microsoft.com/office/drawing/2014/main" val="2384692343"/>
                    </a:ext>
                  </a:extLst>
                </a:gridCol>
                <a:gridCol w="3944152">
                  <a:extLst>
                    <a:ext uri="{9D8B030D-6E8A-4147-A177-3AD203B41FA5}">
                      <a16:colId xmlns:a16="http://schemas.microsoft.com/office/drawing/2014/main" val="92600973"/>
                    </a:ext>
                  </a:extLst>
                </a:gridCol>
              </a:tblGrid>
              <a:tr h="13335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Лейкоцит көрсеткіштері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Саны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197932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Гиперлейкоцитоз (100 *10</a:t>
                      </a:r>
                      <a:r>
                        <a:rPr lang="ru-RU" sz="2600" baseline="30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kk-KZ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/л одан көп</a:t>
                      </a: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4,2%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014728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Лейкоцитоз 20-100*10</a:t>
                      </a:r>
                      <a:r>
                        <a:rPr lang="ru-RU" sz="2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844817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Нормоцитоз 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29,2%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11939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Лейкопения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kk-KZ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ru-RU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41,6%</a:t>
                      </a:r>
                      <a:endParaRPr lang="ru-RU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562118"/>
                  </a:ext>
                </a:extLst>
              </a:tr>
            </a:tbl>
          </a:graphicData>
        </a:graphic>
      </p:graphicFrame>
      <p:sp>
        <p:nvSpPr>
          <p:cNvPr id="76" name="TextBox 75">
            <a:extLst>
              <a:ext uri="{FF2B5EF4-FFF2-40B4-BE49-F238E27FC236}">
                <a16:creationId xmlns:a16="http://schemas.microsoft.com/office/drawing/2014/main" id="{ED1CAEF5-16F9-0634-ED6F-EFC0D0F9A572}"/>
              </a:ext>
            </a:extLst>
          </p:cNvPr>
          <p:cNvSpPr txBox="1"/>
          <p:nvPr/>
        </p:nvSpPr>
        <p:spPr>
          <a:xfrm>
            <a:off x="866939" y="27769067"/>
            <a:ext cx="23510259" cy="4093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Сонымен бірге, халықаралық деректерде ETV6/RUNX1-позитивті ЖЛЛ подтипінің рецидивтері көбіне кеш кезеңде дамитыны және бастапқы жоғары WBC бұл кеш рецидивтердің негізгі факторы болып табылмайтыны көрсетілген [2]. Біздің зерттеу нәтижелері де осы заңдылықпен үйлеседі: зерттелген 24 ETV6/RUNX1-позитивті ЖЛЛ жағдайының ішінде 5 науқаста рецидив тіркелді.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Рецидивтердің уақыт пен локализациясына сәйкес бөлінуі төмендегідей болды: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жағдайда кеш рецидив (3 оқшауланған сүйек кемігі)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жағдайда ерте рецидив (1 сүйек кемігінен тыс – нейролейкоз, 1 комбинирленген – сүйек кемігі + тестикулярлық) тіркелді.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Бұл деректер халықаралық әдебиеттерде көрсетілген заңдылықтармен үйлеседі, онда ETV6/RUNX1-позитивті ЖЛЛ рецидивтері көбіне кеш кезеңде пайда болатыны [2], сондай-ақ сүйек кемігінің оқшауланған рецидивтері жиі кездесетіні [4] атап көрсетілген.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ETV6/RUNX1-позитивті жедел лимфобластты лейкозда (ЖЛЛ) индукцияның алғашқы сатыларындағы морфологиялық жауап рецидив қаупімен тығыз байланысты екендігі халықаралық әдебиеттерде кеңінен сипатталған [5].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BA7AC4EE-127F-8AFB-CAB4-E7001718E7D3}"/>
              </a:ext>
            </a:extLst>
          </p:cNvPr>
          <p:cNvGrpSpPr/>
          <p:nvPr/>
        </p:nvGrpSpPr>
        <p:grpSpPr>
          <a:xfrm>
            <a:off x="24377198" y="1055905"/>
            <a:ext cx="18980406" cy="6159175"/>
            <a:chOff x="24387403" y="1362411"/>
            <a:chExt cx="18980406" cy="5109666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5D18C8C-E9BA-59AC-350E-875A2D556827}"/>
                </a:ext>
              </a:extLst>
            </p:cNvPr>
            <p:cNvSpPr/>
            <p:nvPr/>
          </p:nvSpPr>
          <p:spPr>
            <a:xfrm>
              <a:off x="24387403" y="1362411"/>
              <a:ext cx="3581208" cy="5109666"/>
            </a:xfrm>
            <a:custGeom>
              <a:avLst/>
              <a:gdLst>
                <a:gd name="connsiteX0" fmla="*/ 0 w 3581208"/>
                <a:gd name="connsiteY0" fmla="*/ 358121 h 6330778"/>
                <a:gd name="connsiteX1" fmla="*/ 358121 w 3581208"/>
                <a:gd name="connsiteY1" fmla="*/ 0 h 6330778"/>
                <a:gd name="connsiteX2" fmla="*/ 3223087 w 3581208"/>
                <a:gd name="connsiteY2" fmla="*/ 0 h 6330778"/>
                <a:gd name="connsiteX3" fmla="*/ 3581208 w 3581208"/>
                <a:gd name="connsiteY3" fmla="*/ 358121 h 6330778"/>
                <a:gd name="connsiteX4" fmla="*/ 3581208 w 3581208"/>
                <a:gd name="connsiteY4" fmla="*/ 5972657 h 6330778"/>
                <a:gd name="connsiteX5" fmla="*/ 3223087 w 3581208"/>
                <a:gd name="connsiteY5" fmla="*/ 6330778 h 6330778"/>
                <a:gd name="connsiteX6" fmla="*/ 358121 w 3581208"/>
                <a:gd name="connsiteY6" fmla="*/ 6330778 h 6330778"/>
                <a:gd name="connsiteX7" fmla="*/ 0 w 3581208"/>
                <a:gd name="connsiteY7" fmla="*/ 5972657 h 6330778"/>
                <a:gd name="connsiteX8" fmla="*/ 0 w 3581208"/>
                <a:gd name="connsiteY8" fmla="*/ 358121 h 63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208" h="6330778">
                  <a:moveTo>
                    <a:pt x="0" y="358121"/>
                  </a:moveTo>
                  <a:cubicBezTo>
                    <a:pt x="0" y="160336"/>
                    <a:pt x="160336" y="0"/>
                    <a:pt x="358121" y="0"/>
                  </a:cubicBezTo>
                  <a:lnTo>
                    <a:pt x="3223087" y="0"/>
                  </a:lnTo>
                  <a:cubicBezTo>
                    <a:pt x="3420872" y="0"/>
                    <a:pt x="3581208" y="160336"/>
                    <a:pt x="3581208" y="358121"/>
                  </a:cubicBezTo>
                  <a:lnTo>
                    <a:pt x="3581208" y="5972657"/>
                  </a:lnTo>
                  <a:cubicBezTo>
                    <a:pt x="3581208" y="6170442"/>
                    <a:pt x="3420872" y="6330778"/>
                    <a:pt x="3223087" y="6330778"/>
                  </a:cubicBezTo>
                  <a:lnTo>
                    <a:pt x="358121" y="6330778"/>
                  </a:lnTo>
                  <a:cubicBezTo>
                    <a:pt x="160336" y="6330778"/>
                    <a:pt x="0" y="6170442"/>
                    <a:pt x="0" y="5972657"/>
                  </a:cubicBezTo>
                  <a:lnTo>
                    <a:pt x="0" y="358121"/>
                  </a:lnTo>
                  <a:close/>
                </a:path>
              </a:pathLst>
            </a:cu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4530605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59BEE025-2893-333A-AB44-AACECB5168AC}"/>
                </a:ext>
              </a:extLst>
            </p:cNvPr>
            <p:cNvSpPr/>
            <p:nvPr/>
          </p:nvSpPr>
          <p:spPr>
            <a:xfrm>
              <a:off x="24485024" y="1747690"/>
              <a:ext cx="3429128" cy="4417790"/>
            </a:xfrm>
            <a:custGeom>
              <a:avLst/>
              <a:gdLst>
                <a:gd name="connsiteX0" fmla="*/ 0 w 2864967"/>
                <a:gd name="connsiteY0" fmla="*/ 286497 h 4112717"/>
                <a:gd name="connsiteX1" fmla="*/ 286497 w 2864967"/>
                <a:gd name="connsiteY1" fmla="*/ 0 h 4112717"/>
                <a:gd name="connsiteX2" fmla="*/ 2578470 w 2864967"/>
                <a:gd name="connsiteY2" fmla="*/ 0 h 4112717"/>
                <a:gd name="connsiteX3" fmla="*/ 2864967 w 2864967"/>
                <a:gd name="connsiteY3" fmla="*/ 286497 h 4112717"/>
                <a:gd name="connsiteX4" fmla="*/ 2864967 w 2864967"/>
                <a:gd name="connsiteY4" fmla="*/ 3826220 h 4112717"/>
                <a:gd name="connsiteX5" fmla="*/ 2578470 w 2864967"/>
                <a:gd name="connsiteY5" fmla="*/ 4112717 h 4112717"/>
                <a:gd name="connsiteX6" fmla="*/ 286497 w 2864967"/>
                <a:gd name="connsiteY6" fmla="*/ 4112717 h 4112717"/>
                <a:gd name="connsiteX7" fmla="*/ 0 w 2864967"/>
                <a:gd name="connsiteY7" fmla="*/ 3826220 h 4112717"/>
                <a:gd name="connsiteX8" fmla="*/ 0 w 2864967"/>
                <a:gd name="connsiteY8" fmla="*/ 286497 h 41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967" h="4112717">
                  <a:moveTo>
                    <a:pt x="0" y="286497"/>
                  </a:moveTo>
                  <a:cubicBezTo>
                    <a:pt x="0" y="128269"/>
                    <a:pt x="128269" y="0"/>
                    <a:pt x="286497" y="0"/>
                  </a:cubicBezTo>
                  <a:lnTo>
                    <a:pt x="2578470" y="0"/>
                  </a:lnTo>
                  <a:cubicBezTo>
                    <a:pt x="2736698" y="0"/>
                    <a:pt x="2864967" y="128269"/>
                    <a:pt x="2864967" y="286497"/>
                  </a:cubicBezTo>
                  <a:lnTo>
                    <a:pt x="2864967" y="3826220"/>
                  </a:lnTo>
                  <a:cubicBezTo>
                    <a:pt x="2864967" y="3984448"/>
                    <a:pt x="2736698" y="4112717"/>
                    <a:pt x="2578470" y="4112717"/>
                  </a:cubicBezTo>
                  <a:lnTo>
                    <a:pt x="286497" y="4112717"/>
                  </a:lnTo>
                  <a:cubicBezTo>
                    <a:pt x="128269" y="4112717"/>
                    <a:pt x="0" y="3984448"/>
                    <a:pt x="0" y="3826220"/>
                  </a:cubicBezTo>
                  <a:lnTo>
                    <a:pt x="0" y="28649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952" tIns="133442" rIns="149952" bIns="13344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kk-KZ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8-күні шеткері қандағы бластардың абс көрсеткіші &lt; 1000 (қанағаттанарлық жауап), бірақ 15-күні сүйек кемігінде бластар – 6,01% болып, толық ремиссияға қол жеткізілмеді. 33-күні бластар – 0,8%. Кейін сүйек кемігінде кеш оқшауланған рецидив дамыды.</a:t>
              </a:r>
              <a:endParaRPr lang="ru-RU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91D31392-4041-AA2B-12FC-1B68DECC938B}"/>
                </a:ext>
              </a:extLst>
            </p:cNvPr>
            <p:cNvSpPr/>
            <p:nvPr/>
          </p:nvSpPr>
          <p:spPr>
            <a:xfrm>
              <a:off x="28237203" y="1362411"/>
              <a:ext cx="3581208" cy="5109666"/>
            </a:xfrm>
            <a:custGeom>
              <a:avLst/>
              <a:gdLst>
                <a:gd name="connsiteX0" fmla="*/ 0 w 3581208"/>
                <a:gd name="connsiteY0" fmla="*/ 358121 h 6330778"/>
                <a:gd name="connsiteX1" fmla="*/ 358121 w 3581208"/>
                <a:gd name="connsiteY1" fmla="*/ 0 h 6330778"/>
                <a:gd name="connsiteX2" fmla="*/ 3223087 w 3581208"/>
                <a:gd name="connsiteY2" fmla="*/ 0 h 6330778"/>
                <a:gd name="connsiteX3" fmla="*/ 3581208 w 3581208"/>
                <a:gd name="connsiteY3" fmla="*/ 358121 h 6330778"/>
                <a:gd name="connsiteX4" fmla="*/ 3581208 w 3581208"/>
                <a:gd name="connsiteY4" fmla="*/ 5972657 h 6330778"/>
                <a:gd name="connsiteX5" fmla="*/ 3223087 w 3581208"/>
                <a:gd name="connsiteY5" fmla="*/ 6330778 h 6330778"/>
                <a:gd name="connsiteX6" fmla="*/ 358121 w 3581208"/>
                <a:gd name="connsiteY6" fmla="*/ 6330778 h 6330778"/>
                <a:gd name="connsiteX7" fmla="*/ 0 w 3581208"/>
                <a:gd name="connsiteY7" fmla="*/ 5972657 h 6330778"/>
                <a:gd name="connsiteX8" fmla="*/ 0 w 3581208"/>
                <a:gd name="connsiteY8" fmla="*/ 358121 h 63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208" h="6330778">
                  <a:moveTo>
                    <a:pt x="0" y="358121"/>
                  </a:moveTo>
                  <a:cubicBezTo>
                    <a:pt x="0" y="160336"/>
                    <a:pt x="160336" y="0"/>
                    <a:pt x="358121" y="0"/>
                  </a:cubicBezTo>
                  <a:lnTo>
                    <a:pt x="3223087" y="0"/>
                  </a:lnTo>
                  <a:cubicBezTo>
                    <a:pt x="3420872" y="0"/>
                    <a:pt x="3581208" y="160336"/>
                    <a:pt x="3581208" y="358121"/>
                  </a:cubicBezTo>
                  <a:lnTo>
                    <a:pt x="3581208" y="5972657"/>
                  </a:lnTo>
                  <a:cubicBezTo>
                    <a:pt x="3581208" y="6170442"/>
                    <a:pt x="3420872" y="6330778"/>
                    <a:pt x="3223087" y="6330778"/>
                  </a:cubicBezTo>
                  <a:lnTo>
                    <a:pt x="358121" y="6330778"/>
                  </a:lnTo>
                  <a:cubicBezTo>
                    <a:pt x="160336" y="6330778"/>
                    <a:pt x="0" y="6170442"/>
                    <a:pt x="0" y="5972657"/>
                  </a:cubicBezTo>
                  <a:lnTo>
                    <a:pt x="0" y="358121"/>
                  </a:lnTo>
                  <a:close/>
                </a:path>
              </a:pathLst>
            </a:cu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4530605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64354DC2-CCD6-78A9-190D-A5100EDBE481}"/>
                </a:ext>
              </a:extLst>
            </p:cNvPr>
            <p:cNvSpPr/>
            <p:nvPr/>
          </p:nvSpPr>
          <p:spPr>
            <a:xfrm>
              <a:off x="28334823" y="1748381"/>
              <a:ext cx="3429128" cy="4416502"/>
            </a:xfrm>
            <a:custGeom>
              <a:avLst/>
              <a:gdLst>
                <a:gd name="connsiteX0" fmla="*/ 0 w 2864967"/>
                <a:gd name="connsiteY0" fmla="*/ 286497 h 4111518"/>
                <a:gd name="connsiteX1" fmla="*/ 286497 w 2864967"/>
                <a:gd name="connsiteY1" fmla="*/ 0 h 4111518"/>
                <a:gd name="connsiteX2" fmla="*/ 2578470 w 2864967"/>
                <a:gd name="connsiteY2" fmla="*/ 0 h 4111518"/>
                <a:gd name="connsiteX3" fmla="*/ 2864967 w 2864967"/>
                <a:gd name="connsiteY3" fmla="*/ 286497 h 4111518"/>
                <a:gd name="connsiteX4" fmla="*/ 2864967 w 2864967"/>
                <a:gd name="connsiteY4" fmla="*/ 3825021 h 4111518"/>
                <a:gd name="connsiteX5" fmla="*/ 2578470 w 2864967"/>
                <a:gd name="connsiteY5" fmla="*/ 4111518 h 4111518"/>
                <a:gd name="connsiteX6" fmla="*/ 286497 w 2864967"/>
                <a:gd name="connsiteY6" fmla="*/ 4111518 h 4111518"/>
                <a:gd name="connsiteX7" fmla="*/ 0 w 2864967"/>
                <a:gd name="connsiteY7" fmla="*/ 3825021 h 4111518"/>
                <a:gd name="connsiteX8" fmla="*/ 0 w 2864967"/>
                <a:gd name="connsiteY8" fmla="*/ 286497 h 4111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967" h="4111518">
                  <a:moveTo>
                    <a:pt x="0" y="286497"/>
                  </a:moveTo>
                  <a:cubicBezTo>
                    <a:pt x="0" y="128269"/>
                    <a:pt x="128269" y="0"/>
                    <a:pt x="286497" y="0"/>
                  </a:cubicBezTo>
                  <a:lnTo>
                    <a:pt x="2578470" y="0"/>
                  </a:lnTo>
                  <a:cubicBezTo>
                    <a:pt x="2736698" y="0"/>
                    <a:pt x="2864967" y="128269"/>
                    <a:pt x="2864967" y="286497"/>
                  </a:cubicBezTo>
                  <a:lnTo>
                    <a:pt x="2864967" y="3825021"/>
                  </a:lnTo>
                  <a:cubicBezTo>
                    <a:pt x="2864967" y="3983249"/>
                    <a:pt x="2736698" y="4111518"/>
                    <a:pt x="2578470" y="4111518"/>
                  </a:cubicBezTo>
                  <a:lnTo>
                    <a:pt x="286497" y="4111518"/>
                  </a:lnTo>
                  <a:cubicBezTo>
                    <a:pt x="128269" y="4111518"/>
                    <a:pt x="0" y="3983249"/>
                    <a:pt x="0" y="3825021"/>
                  </a:cubicBezTo>
                  <a:lnTo>
                    <a:pt x="0" y="28649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952" tIns="133442" rIns="149952" bIns="13344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бластар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абсолютті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көрсеткіші - 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 15-күні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сүйек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кемігінде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0,6% (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ремиссияға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жетті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 33-күні – 4,2%.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Соған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қарамастан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кеш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сүйек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кемігі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рецидиві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тіркелді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87A003FC-2740-DA79-E2D3-77ED1CA68F68}"/>
                </a:ext>
              </a:extLst>
            </p:cNvPr>
            <p:cNvSpPr/>
            <p:nvPr/>
          </p:nvSpPr>
          <p:spPr>
            <a:xfrm>
              <a:off x="32087002" y="1362411"/>
              <a:ext cx="3581208" cy="5109666"/>
            </a:xfrm>
            <a:custGeom>
              <a:avLst/>
              <a:gdLst>
                <a:gd name="connsiteX0" fmla="*/ 0 w 3581208"/>
                <a:gd name="connsiteY0" fmla="*/ 358121 h 6330778"/>
                <a:gd name="connsiteX1" fmla="*/ 358121 w 3581208"/>
                <a:gd name="connsiteY1" fmla="*/ 0 h 6330778"/>
                <a:gd name="connsiteX2" fmla="*/ 3223087 w 3581208"/>
                <a:gd name="connsiteY2" fmla="*/ 0 h 6330778"/>
                <a:gd name="connsiteX3" fmla="*/ 3581208 w 3581208"/>
                <a:gd name="connsiteY3" fmla="*/ 358121 h 6330778"/>
                <a:gd name="connsiteX4" fmla="*/ 3581208 w 3581208"/>
                <a:gd name="connsiteY4" fmla="*/ 5972657 h 6330778"/>
                <a:gd name="connsiteX5" fmla="*/ 3223087 w 3581208"/>
                <a:gd name="connsiteY5" fmla="*/ 6330778 h 6330778"/>
                <a:gd name="connsiteX6" fmla="*/ 358121 w 3581208"/>
                <a:gd name="connsiteY6" fmla="*/ 6330778 h 6330778"/>
                <a:gd name="connsiteX7" fmla="*/ 0 w 3581208"/>
                <a:gd name="connsiteY7" fmla="*/ 5972657 h 6330778"/>
                <a:gd name="connsiteX8" fmla="*/ 0 w 3581208"/>
                <a:gd name="connsiteY8" fmla="*/ 358121 h 63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208" h="6330778">
                  <a:moveTo>
                    <a:pt x="0" y="358121"/>
                  </a:moveTo>
                  <a:cubicBezTo>
                    <a:pt x="0" y="160336"/>
                    <a:pt x="160336" y="0"/>
                    <a:pt x="358121" y="0"/>
                  </a:cubicBezTo>
                  <a:lnTo>
                    <a:pt x="3223087" y="0"/>
                  </a:lnTo>
                  <a:cubicBezTo>
                    <a:pt x="3420872" y="0"/>
                    <a:pt x="3581208" y="160336"/>
                    <a:pt x="3581208" y="358121"/>
                  </a:cubicBezTo>
                  <a:lnTo>
                    <a:pt x="3581208" y="5972657"/>
                  </a:lnTo>
                  <a:cubicBezTo>
                    <a:pt x="3581208" y="6170442"/>
                    <a:pt x="3420872" y="6330778"/>
                    <a:pt x="3223087" y="6330778"/>
                  </a:cubicBezTo>
                  <a:lnTo>
                    <a:pt x="358121" y="6330778"/>
                  </a:lnTo>
                  <a:cubicBezTo>
                    <a:pt x="160336" y="6330778"/>
                    <a:pt x="0" y="6170442"/>
                    <a:pt x="0" y="5972657"/>
                  </a:cubicBezTo>
                  <a:lnTo>
                    <a:pt x="0" y="358121"/>
                  </a:lnTo>
                  <a:close/>
                </a:path>
              </a:pathLst>
            </a:cu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4530605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48B03225-D1AF-86AE-8640-7CFDD6AC439F}"/>
                </a:ext>
              </a:extLst>
            </p:cNvPr>
            <p:cNvSpPr/>
            <p:nvPr/>
          </p:nvSpPr>
          <p:spPr>
            <a:xfrm>
              <a:off x="32184623" y="1747690"/>
              <a:ext cx="3429128" cy="4417790"/>
            </a:xfrm>
            <a:custGeom>
              <a:avLst/>
              <a:gdLst>
                <a:gd name="connsiteX0" fmla="*/ 0 w 2864967"/>
                <a:gd name="connsiteY0" fmla="*/ 286497 h 4112717"/>
                <a:gd name="connsiteX1" fmla="*/ 286497 w 2864967"/>
                <a:gd name="connsiteY1" fmla="*/ 0 h 4112717"/>
                <a:gd name="connsiteX2" fmla="*/ 2578470 w 2864967"/>
                <a:gd name="connsiteY2" fmla="*/ 0 h 4112717"/>
                <a:gd name="connsiteX3" fmla="*/ 2864967 w 2864967"/>
                <a:gd name="connsiteY3" fmla="*/ 286497 h 4112717"/>
                <a:gd name="connsiteX4" fmla="*/ 2864967 w 2864967"/>
                <a:gd name="connsiteY4" fmla="*/ 3826220 h 4112717"/>
                <a:gd name="connsiteX5" fmla="*/ 2578470 w 2864967"/>
                <a:gd name="connsiteY5" fmla="*/ 4112717 h 4112717"/>
                <a:gd name="connsiteX6" fmla="*/ 286497 w 2864967"/>
                <a:gd name="connsiteY6" fmla="*/ 4112717 h 4112717"/>
                <a:gd name="connsiteX7" fmla="*/ 0 w 2864967"/>
                <a:gd name="connsiteY7" fmla="*/ 3826220 h 4112717"/>
                <a:gd name="connsiteX8" fmla="*/ 0 w 2864967"/>
                <a:gd name="connsiteY8" fmla="*/ 286497 h 41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967" h="4112717">
                  <a:moveTo>
                    <a:pt x="0" y="286497"/>
                  </a:moveTo>
                  <a:cubicBezTo>
                    <a:pt x="0" y="128269"/>
                    <a:pt x="128269" y="0"/>
                    <a:pt x="286497" y="0"/>
                  </a:cubicBezTo>
                  <a:lnTo>
                    <a:pt x="2578470" y="0"/>
                  </a:lnTo>
                  <a:cubicBezTo>
                    <a:pt x="2736698" y="0"/>
                    <a:pt x="2864967" y="128269"/>
                    <a:pt x="2864967" y="286497"/>
                  </a:cubicBezTo>
                  <a:lnTo>
                    <a:pt x="2864967" y="3826220"/>
                  </a:lnTo>
                  <a:cubicBezTo>
                    <a:pt x="2864967" y="3984448"/>
                    <a:pt x="2736698" y="4112717"/>
                    <a:pt x="2578470" y="4112717"/>
                  </a:cubicBezTo>
                  <a:lnTo>
                    <a:pt x="286497" y="4112717"/>
                  </a:lnTo>
                  <a:cubicBezTo>
                    <a:pt x="128269" y="4112717"/>
                    <a:pt x="0" y="3984448"/>
                    <a:pt x="0" y="3826220"/>
                  </a:cubicBezTo>
                  <a:lnTo>
                    <a:pt x="0" y="28649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952" tIns="133442" rIns="149952" bIns="13344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бластар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0%. 15-күні – 2,8%,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толық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емес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ремиссия. 33-күні – 4%, 52-күні – 2%.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Кейін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сүйек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кемігінде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кеш рецидив </a:t>
              </a:r>
              <a:r>
                <a:rPr lang="ru-RU" sz="2600" kern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дамыды</a:t>
              </a:r>
              <a:r>
                <a:rPr lang="ru-RU" sz="26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53192CF5-33DD-2DED-3474-A0FBA48E3A22}"/>
                </a:ext>
              </a:extLst>
            </p:cNvPr>
            <p:cNvSpPr/>
            <p:nvPr/>
          </p:nvSpPr>
          <p:spPr>
            <a:xfrm>
              <a:off x="35936802" y="1362411"/>
              <a:ext cx="3581208" cy="5109666"/>
            </a:xfrm>
            <a:custGeom>
              <a:avLst/>
              <a:gdLst>
                <a:gd name="connsiteX0" fmla="*/ 0 w 3581208"/>
                <a:gd name="connsiteY0" fmla="*/ 358121 h 6330778"/>
                <a:gd name="connsiteX1" fmla="*/ 358121 w 3581208"/>
                <a:gd name="connsiteY1" fmla="*/ 0 h 6330778"/>
                <a:gd name="connsiteX2" fmla="*/ 3223087 w 3581208"/>
                <a:gd name="connsiteY2" fmla="*/ 0 h 6330778"/>
                <a:gd name="connsiteX3" fmla="*/ 3581208 w 3581208"/>
                <a:gd name="connsiteY3" fmla="*/ 358121 h 6330778"/>
                <a:gd name="connsiteX4" fmla="*/ 3581208 w 3581208"/>
                <a:gd name="connsiteY4" fmla="*/ 5972657 h 6330778"/>
                <a:gd name="connsiteX5" fmla="*/ 3223087 w 3581208"/>
                <a:gd name="connsiteY5" fmla="*/ 6330778 h 6330778"/>
                <a:gd name="connsiteX6" fmla="*/ 358121 w 3581208"/>
                <a:gd name="connsiteY6" fmla="*/ 6330778 h 6330778"/>
                <a:gd name="connsiteX7" fmla="*/ 0 w 3581208"/>
                <a:gd name="connsiteY7" fmla="*/ 5972657 h 6330778"/>
                <a:gd name="connsiteX8" fmla="*/ 0 w 3581208"/>
                <a:gd name="connsiteY8" fmla="*/ 358121 h 63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208" h="6330778">
                  <a:moveTo>
                    <a:pt x="0" y="358121"/>
                  </a:moveTo>
                  <a:cubicBezTo>
                    <a:pt x="0" y="160336"/>
                    <a:pt x="160336" y="0"/>
                    <a:pt x="358121" y="0"/>
                  </a:cubicBezTo>
                  <a:lnTo>
                    <a:pt x="3223087" y="0"/>
                  </a:lnTo>
                  <a:cubicBezTo>
                    <a:pt x="3420872" y="0"/>
                    <a:pt x="3581208" y="160336"/>
                    <a:pt x="3581208" y="358121"/>
                  </a:cubicBezTo>
                  <a:lnTo>
                    <a:pt x="3581208" y="5972657"/>
                  </a:lnTo>
                  <a:cubicBezTo>
                    <a:pt x="3581208" y="6170442"/>
                    <a:pt x="3420872" y="6330778"/>
                    <a:pt x="3223087" y="6330778"/>
                  </a:cubicBezTo>
                  <a:lnTo>
                    <a:pt x="358121" y="6330778"/>
                  </a:lnTo>
                  <a:cubicBezTo>
                    <a:pt x="160336" y="6330778"/>
                    <a:pt x="0" y="6170442"/>
                    <a:pt x="0" y="5972657"/>
                  </a:cubicBezTo>
                  <a:lnTo>
                    <a:pt x="0" y="358121"/>
                  </a:lnTo>
                  <a:close/>
                </a:path>
              </a:pathLst>
            </a:cu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4530605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02F29B2E-A292-C22E-DF65-84A80608E877}"/>
                </a:ext>
              </a:extLst>
            </p:cNvPr>
            <p:cNvSpPr/>
            <p:nvPr/>
          </p:nvSpPr>
          <p:spPr>
            <a:xfrm>
              <a:off x="36034422" y="1747690"/>
              <a:ext cx="3429128" cy="4417790"/>
            </a:xfrm>
            <a:custGeom>
              <a:avLst/>
              <a:gdLst>
                <a:gd name="connsiteX0" fmla="*/ 0 w 2864967"/>
                <a:gd name="connsiteY0" fmla="*/ 286497 h 4112717"/>
                <a:gd name="connsiteX1" fmla="*/ 286497 w 2864967"/>
                <a:gd name="connsiteY1" fmla="*/ 0 h 4112717"/>
                <a:gd name="connsiteX2" fmla="*/ 2578470 w 2864967"/>
                <a:gd name="connsiteY2" fmla="*/ 0 h 4112717"/>
                <a:gd name="connsiteX3" fmla="*/ 2864967 w 2864967"/>
                <a:gd name="connsiteY3" fmla="*/ 286497 h 4112717"/>
                <a:gd name="connsiteX4" fmla="*/ 2864967 w 2864967"/>
                <a:gd name="connsiteY4" fmla="*/ 3826220 h 4112717"/>
                <a:gd name="connsiteX5" fmla="*/ 2578470 w 2864967"/>
                <a:gd name="connsiteY5" fmla="*/ 4112717 h 4112717"/>
                <a:gd name="connsiteX6" fmla="*/ 286497 w 2864967"/>
                <a:gd name="connsiteY6" fmla="*/ 4112717 h 4112717"/>
                <a:gd name="connsiteX7" fmla="*/ 0 w 2864967"/>
                <a:gd name="connsiteY7" fmla="*/ 3826220 h 4112717"/>
                <a:gd name="connsiteX8" fmla="*/ 0 w 2864967"/>
                <a:gd name="connsiteY8" fmla="*/ 286497 h 41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967" h="4112717">
                  <a:moveTo>
                    <a:pt x="0" y="286497"/>
                  </a:moveTo>
                  <a:cubicBezTo>
                    <a:pt x="0" y="128269"/>
                    <a:pt x="128269" y="0"/>
                    <a:pt x="286497" y="0"/>
                  </a:cubicBezTo>
                  <a:lnTo>
                    <a:pt x="2578470" y="0"/>
                  </a:lnTo>
                  <a:cubicBezTo>
                    <a:pt x="2736698" y="0"/>
                    <a:pt x="2864967" y="128269"/>
                    <a:pt x="2864967" y="286497"/>
                  </a:cubicBezTo>
                  <a:lnTo>
                    <a:pt x="2864967" y="3826220"/>
                  </a:lnTo>
                  <a:cubicBezTo>
                    <a:pt x="2864967" y="3984448"/>
                    <a:pt x="2736698" y="4112717"/>
                    <a:pt x="2578470" y="4112717"/>
                  </a:cubicBezTo>
                  <a:lnTo>
                    <a:pt x="286497" y="4112717"/>
                  </a:lnTo>
                  <a:cubicBezTo>
                    <a:pt x="128269" y="4112717"/>
                    <a:pt x="0" y="3984448"/>
                    <a:pt x="0" y="3826220"/>
                  </a:cubicBezTo>
                  <a:lnTo>
                    <a:pt x="0" y="28649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952" tIns="133442" rIns="149952" bIns="13344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бластар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0,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бірақ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15-күні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сүйек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кемігінде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7%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болып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ремиссияға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қол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жеткізілмеді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33-күні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сүйек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кемігі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қалпына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келгенімен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науқаста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ерте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комбинирленген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рецидив (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сүйек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кемігі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+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тестикулярлық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анықталды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98FCB19D-1AED-6B20-DA3C-59F764EEA7D9}"/>
                </a:ext>
              </a:extLst>
            </p:cNvPr>
            <p:cNvSpPr/>
            <p:nvPr/>
          </p:nvSpPr>
          <p:spPr>
            <a:xfrm>
              <a:off x="39786601" y="1362411"/>
              <a:ext cx="3581208" cy="5109666"/>
            </a:xfrm>
            <a:custGeom>
              <a:avLst/>
              <a:gdLst>
                <a:gd name="connsiteX0" fmla="*/ 0 w 3581208"/>
                <a:gd name="connsiteY0" fmla="*/ 358121 h 6330778"/>
                <a:gd name="connsiteX1" fmla="*/ 358121 w 3581208"/>
                <a:gd name="connsiteY1" fmla="*/ 0 h 6330778"/>
                <a:gd name="connsiteX2" fmla="*/ 3223087 w 3581208"/>
                <a:gd name="connsiteY2" fmla="*/ 0 h 6330778"/>
                <a:gd name="connsiteX3" fmla="*/ 3581208 w 3581208"/>
                <a:gd name="connsiteY3" fmla="*/ 358121 h 6330778"/>
                <a:gd name="connsiteX4" fmla="*/ 3581208 w 3581208"/>
                <a:gd name="connsiteY4" fmla="*/ 5972657 h 6330778"/>
                <a:gd name="connsiteX5" fmla="*/ 3223087 w 3581208"/>
                <a:gd name="connsiteY5" fmla="*/ 6330778 h 6330778"/>
                <a:gd name="connsiteX6" fmla="*/ 358121 w 3581208"/>
                <a:gd name="connsiteY6" fmla="*/ 6330778 h 6330778"/>
                <a:gd name="connsiteX7" fmla="*/ 0 w 3581208"/>
                <a:gd name="connsiteY7" fmla="*/ 5972657 h 6330778"/>
                <a:gd name="connsiteX8" fmla="*/ 0 w 3581208"/>
                <a:gd name="connsiteY8" fmla="*/ 358121 h 633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1208" h="6330778">
                  <a:moveTo>
                    <a:pt x="0" y="358121"/>
                  </a:moveTo>
                  <a:cubicBezTo>
                    <a:pt x="0" y="160336"/>
                    <a:pt x="160336" y="0"/>
                    <a:pt x="358121" y="0"/>
                  </a:cubicBezTo>
                  <a:lnTo>
                    <a:pt x="3223087" y="0"/>
                  </a:lnTo>
                  <a:cubicBezTo>
                    <a:pt x="3420872" y="0"/>
                    <a:pt x="3581208" y="160336"/>
                    <a:pt x="3581208" y="358121"/>
                  </a:cubicBezTo>
                  <a:lnTo>
                    <a:pt x="3581208" y="5972657"/>
                  </a:lnTo>
                  <a:cubicBezTo>
                    <a:pt x="3581208" y="6170442"/>
                    <a:pt x="3420872" y="6330778"/>
                    <a:pt x="3223087" y="6330778"/>
                  </a:cubicBezTo>
                  <a:lnTo>
                    <a:pt x="358121" y="6330778"/>
                  </a:lnTo>
                  <a:cubicBezTo>
                    <a:pt x="160336" y="6330778"/>
                    <a:pt x="0" y="6170442"/>
                    <a:pt x="0" y="5972657"/>
                  </a:cubicBezTo>
                  <a:lnTo>
                    <a:pt x="0" y="358121"/>
                  </a:lnTo>
                  <a:close/>
                </a:path>
              </a:pathLst>
            </a:custGeom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4530605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AEB858C6-C368-1708-D60A-169F1971D89E}"/>
                </a:ext>
              </a:extLst>
            </p:cNvPr>
            <p:cNvSpPr/>
            <p:nvPr/>
          </p:nvSpPr>
          <p:spPr>
            <a:xfrm>
              <a:off x="39884222" y="1747690"/>
              <a:ext cx="3429128" cy="4417790"/>
            </a:xfrm>
            <a:custGeom>
              <a:avLst/>
              <a:gdLst>
                <a:gd name="connsiteX0" fmla="*/ 0 w 2864967"/>
                <a:gd name="connsiteY0" fmla="*/ 286497 h 4112717"/>
                <a:gd name="connsiteX1" fmla="*/ 286497 w 2864967"/>
                <a:gd name="connsiteY1" fmla="*/ 0 h 4112717"/>
                <a:gd name="connsiteX2" fmla="*/ 2578470 w 2864967"/>
                <a:gd name="connsiteY2" fmla="*/ 0 h 4112717"/>
                <a:gd name="connsiteX3" fmla="*/ 2864967 w 2864967"/>
                <a:gd name="connsiteY3" fmla="*/ 286497 h 4112717"/>
                <a:gd name="connsiteX4" fmla="*/ 2864967 w 2864967"/>
                <a:gd name="connsiteY4" fmla="*/ 3826220 h 4112717"/>
                <a:gd name="connsiteX5" fmla="*/ 2578470 w 2864967"/>
                <a:gd name="connsiteY5" fmla="*/ 4112717 h 4112717"/>
                <a:gd name="connsiteX6" fmla="*/ 286497 w 2864967"/>
                <a:gd name="connsiteY6" fmla="*/ 4112717 h 4112717"/>
                <a:gd name="connsiteX7" fmla="*/ 0 w 2864967"/>
                <a:gd name="connsiteY7" fmla="*/ 3826220 h 4112717"/>
                <a:gd name="connsiteX8" fmla="*/ 0 w 2864967"/>
                <a:gd name="connsiteY8" fmla="*/ 286497 h 411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967" h="4112717">
                  <a:moveTo>
                    <a:pt x="0" y="286497"/>
                  </a:moveTo>
                  <a:cubicBezTo>
                    <a:pt x="0" y="128269"/>
                    <a:pt x="128269" y="0"/>
                    <a:pt x="286497" y="0"/>
                  </a:cubicBezTo>
                  <a:lnTo>
                    <a:pt x="2578470" y="0"/>
                  </a:lnTo>
                  <a:cubicBezTo>
                    <a:pt x="2736698" y="0"/>
                    <a:pt x="2864967" y="128269"/>
                    <a:pt x="2864967" y="286497"/>
                  </a:cubicBezTo>
                  <a:lnTo>
                    <a:pt x="2864967" y="3826220"/>
                  </a:lnTo>
                  <a:cubicBezTo>
                    <a:pt x="2864967" y="3984448"/>
                    <a:pt x="2736698" y="4112717"/>
                    <a:pt x="2578470" y="4112717"/>
                  </a:cubicBezTo>
                  <a:lnTo>
                    <a:pt x="286497" y="4112717"/>
                  </a:lnTo>
                  <a:cubicBezTo>
                    <a:pt x="128269" y="4112717"/>
                    <a:pt x="0" y="3984448"/>
                    <a:pt x="0" y="3826220"/>
                  </a:cubicBezTo>
                  <a:lnTo>
                    <a:pt x="0" y="28649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952" tIns="133442" rIns="149952" bIns="13344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Symbol" panose="05050102010706020507" pitchFamily="18" charset="2"/>
                <a:buNone/>
              </a:pP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бластар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0%. 15-күні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сүйек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кемігінде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толық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жауап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алынбады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33-күні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бластар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0,4%.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Кейін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сүйек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кемігінде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кеш рецидив </a:t>
              </a:r>
              <a:r>
                <a:rPr lang="ru-RU" sz="26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тіркелді</a:t>
              </a:r>
              <a:r>
                <a:rPr lang="ru-RU" sz="26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3662DDC8-AF5B-240F-473D-248C1DD1E680}"/>
              </a:ext>
            </a:extLst>
          </p:cNvPr>
          <p:cNvSpPr txBox="1"/>
          <p:nvPr/>
        </p:nvSpPr>
        <p:spPr>
          <a:xfrm>
            <a:off x="25455570" y="1089738"/>
            <a:ext cx="1318629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3880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k-KZ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1-науқас</a:t>
            </a:r>
            <a:endParaRPr kumimoji="0" lang="ru-RU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BA30BCA-5CCE-4285-455B-15D74F3D7E2B}"/>
              </a:ext>
            </a:extLst>
          </p:cNvPr>
          <p:cNvSpPr txBox="1"/>
          <p:nvPr/>
        </p:nvSpPr>
        <p:spPr>
          <a:xfrm>
            <a:off x="29176415" y="1055906"/>
            <a:ext cx="143058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kk-K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-науқас</a:t>
            </a:r>
            <a:endParaRPr lang="ru-RU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50A2CA-483F-EA6E-78F6-10CEA23C343B}"/>
              </a:ext>
            </a:extLst>
          </p:cNvPr>
          <p:cNvSpPr txBox="1"/>
          <p:nvPr/>
        </p:nvSpPr>
        <p:spPr>
          <a:xfrm>
            <a:off x="33134355" y="1055906"/>
            <a:ext cx="150925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kk-K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-науқас</a:t>
            </a:r>
            <a:endParaRPr lang="ru-RU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C473998-0963-C917-FA6A-5462B860418C}"/>
              </a:ext>
            </a:extLst>
          </p:cNvPr>
          <p:cNvSpPr txBox="1"/>
          <p:nvPr/>
        </p:nvSpPr>
        <p:spPr>
          <a:xfrm>
            <a:off x="36993301" y="1089738"/>
            <a:ext cx="14478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kk-K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-науқас</a:t>
            </a:r>
            <a:endParaRPr lang="ru-RU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CBDD053-1781-33C1-24AB-54925812E2DD}"/>
              </a:ext>
            </a:extLst>
          </p:cNvPr>
          <p:cNvSpPr txBox="1"/>
          <p:nvPr/>
        </p:nvSpPr>
        <p:spPr>
          <a:xfrm>
            <a:off x="40801181" y="1055906"/>
            <a:ext cx="15748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k-K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kk-K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-науқас</a:t>
            </a:r>
            <a:endParaRPr lang="ru-RU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AC50C87-E7E9-A508-FCC5-E54E10154920}"/>
              </a:ext>
            </a:extLst>
          </p:cNvPr>
          <p:cNvSpPr txBox="1"/>
          <p:nvPr/>
        </p:nvSpPr>
        <p:spPr>
          <a:xfrm>
            <a:off x="24377198" y="404038"/>
            <a:ext cx="11733805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Біздің зерттеуімізде рецидив дамыған 5 науқастың деректері талданды: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B21BD49-6F24-10AB-E18C-42B8CDA4C7C2}"/>
              </a:ext>
            </a:extLst>
          </p:cNvPr>
          <p:cNvSpPr txBox="1"/>
          <p:nvPr/>
        </p:nvSpPr>
        <p:spPr>
          <a:xfrm>
            <a:off x="24350710" y="7374507"/>
            <a:ext cx="19261090" cy="5693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деректерден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көріп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отырғанымыздай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8-күні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шеткері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қанда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бластардың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болмауының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рецидивтің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алмады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Ал 15-күні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кемігінде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≥5%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бластардың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сақталуы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4-науқастарда)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қолайсыз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болжамдық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фактор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қарастырылды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33-күні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морфологиялық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ремиссияға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қол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жеткізілген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жағдайлардың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өзінде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(2, 3, 5-науқастар) 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дамыған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құбылыс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әдебиеттерде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сипатталған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ETV6/RUNX1-позитивті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подтипке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кеш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рецидивтердің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жиілігімен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MRD (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ауру) –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лейкемиялық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клондардың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&gt;10⁻³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болғанда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рецидивтің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предикторы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зерттеулер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MRD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өлшеуін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рецидивті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болжауда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маркер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Индукциялық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терапия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әсіресе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15-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33-күндерде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MRD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деңгейінің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қаупін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арттырады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Мысалы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Pui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әріптестері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(2021)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ETV6::RUNX1-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позитивті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15-ші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MRD &lt;0,1 %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көрсеткіші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төмен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дәлелдеген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[3]. </a:t>
            </a:r>
          </a:p>
          <a:p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орталықта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MRD-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тек 2024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жылдан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бастап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2020–2024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жылдардағы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пациенттің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MRD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белгісіз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рецидивге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етуі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факторларды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бағалауда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MRD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зерттеуін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пациенттерінде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міндетті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оны 15-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33-күндердегі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кемігінде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нәтижелерді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интерпретациялау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теріс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сандық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көрсеткіш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қаупін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ала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494C9D62-51ED-C971-7BD4-BC4635B92D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198" y="13076192"/>
            <a:ext cx="11619373" cy="6633408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CEA1C516-59E6-92DB-00E9-D3FF9DA1F2F3}"/>
              </a:ext>
            </a:extLst>
          </p:cNvPr>
          <p:cNvSpPr txBox="1"/>
          <p:nvPr/>
        </p:nvSpPr>
        <p:spPr>
          <a:xfrm>
            <a:off x="35996571" y="13227800"/>
            <a:ext cx="7685203" cy="5293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kk-K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Цитогенетикалық зерттеу нәтижелері және олардың рецидивпен байланысы. </a:t>
            </a:r>
            <a:r>
              <a:rPr lang="kk-K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 барысында 2020–2024 жылдар аралығында ETV6::RUNX1-позитивті жедел лимфобластты лейкемия (ЖЛЛ) диагнозымен ем қабылдаған 24 баланың цитогенетикалық нәтижелері талданды. Әрбір пациент бойынша кариотиптің ерекшеліктері мен рецидив статусы салыстырылды.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 баланың ішінде 21 балада толық цитогенетикалық қорытынды алынды, ал 3 науқаста митоз болмауына немесе емнен бас тартуына байланысты нәтиже алынбады. Барлығының ішінде 5 балада рецидив тіркелген </a:t>
            </a:r>
            <a:endParaRPr lang="ru-RU" sz="26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4856ACC-5635-1131-ADC1-5F94383DD275}"/>
              </a:ext>
            </a:extLst>
          </p:cNvPr>
          <p:cNvSpPr txBox="1"/>
          <p:nvPr/>
        </p:nvSpPr>
        <p:spPr>
          <a:xfrm>
            <a:off x="23946638" y="20009887"/>
            <a:ext cx="19665162" cy="26322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анықталған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үшеуінде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күрделі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қосарланған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хромосомалық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бұзылыстар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байқалған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algn="just">
              <a:lnSpc>
                <a:spcPct val="107000"/>
              </a:lnSpc>
              <a:buNone/>
            </a:pP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Бұл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нәтижелер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әдебиетте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сипатталғандай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цитогенетикалық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аномалиялар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chromosomal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abnormalities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қаупін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арттыратынын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Біздің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зерттеу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нәтижелері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халықаралық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деректермен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сәйкес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келеді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ETV6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RUNX1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позитивті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балалар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әдетте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жақсы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болжаммен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сипатталса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да,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қосымша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цитогенетикалық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бұзылыстар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мысалы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6q </a:t>
            </a:r>
            <a:r>
              <a:rPr lang="ru-R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deletion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12p </a:t>
            </a:r>
            <a:r>
              <a:rPr lang="ru-R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alteration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1q </a:t>
            </a:r>
            <a:r>
              <a:rPr lang="ru-RU" sz="26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duplication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t(11;14)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бар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науқастарда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рецидив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қаупі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айтарлықтай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жоғары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екені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бұрынғы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еңбектерде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 </a:t>
            </a:r>
            <a:r>
              <a:rPr lang="ru-RU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дәлелденген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kk-K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75D9539-2112-E0A4-C2AC-368853D84153}"/>
              </a:ext>
            </a:extLst>
          </p:cNvPr>
          <p:cNvSpPr txBox="1"/>
          <p:nvPr/>
        </p:nvSpPr>
        <p:spPr>
          <a:xfrm>
            <a:off x="24485024" y="22649965"/>
            <a:ext cx="19325538" cy="769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355600"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ETV6/RUNX1-позитивті жедел лимфобластты лейкемия (ЖЛЛ) кезінде иммунофенотиптік ерекшеліктер аурудың ағымына және рецидив даму қаупіне елеулі әсер ететіні белгілі.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Біздің орталықта зерттелген 24 баланың ИФТ нәтижелері бойынша CD10+, CD19+, CD34+, TdT+ классикалық В-жолды фенотип басым болды, бұл ETV6/RUNX1-позитивті ЖЛЛ-ға тән профильмен сәйкес келеді. Алайда 5 рецидив алған науқастарда CD20 және/немесе миелоидты маркерлер (CD13, CD33) коэкспрессиясы жиірек байқалды. Бұл халықаралық зерттеулерде келтірілген мәліметтермен үйлеседі [10].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Айта кету қажет,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рецидив бермеген науқастарда да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осы мақалаларда рецидив дамуымен байланыстырылған иммуномаркерлер (мысалы, CD20+, CD13+, CD33+) анықталған жағдайлар кездесті. Бұл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олардың болашақта рецидив бермейді дегенді білдірмейді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себебі ETV6/RUNX1-позитивті ЖЛЛ кейде кеш (3–5 жылдан кейінгі) рецидивпен сипатталуы мүмкін.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5600"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Қосымша генетикалық аномалиялар –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IKZF1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PAX5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BTG1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делециялары,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CRLF2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реаранжировкасы. Соңғы зерттеулер көрсеткендей,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ETV6/RUNX1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-позитивті балалардағы ЖЛЛ-де қосымша генетикалық маркерлер (мысалы, IKZF1 және PAX5 делециялары, BTG1 мутациялары және CRLF2 реаранжировкасы) рецидив қаупінің өсуімен және MRD деңгейлерінің жоғары болуымен байланысты.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Haematologica журналында жарияланған кейбір деректер ETV6/RUNX1 рецидив үлгілерінде IKZF1 және PAX5 делециялары индукция кезеңінде морфологиялық жауаптың кешігуіне және толық ремиссия болмауына ықпал ететінін көрсетеді [11]. 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None/>
            </a:pP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Біздің орталықта өкінішке қарай, IKZF1, PAX5, BTG1, CRLF2 сияқты қосымша генетикалық маркерлерді анықтайтын </a:t>
            </a:r>
            <a:r>
              <a:rPr lang="kk-KZ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MLPA, SNP-array немесе NGS</a:t>
            </a:r>
            <a:r>
              <a:rPr lang="kk-K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сияқты молекулярлық әдістер толық қолжетімді емес. Сол себептен, балаларда жоғарыда аталған маркерлерді бағалай алмадық — бұл рецидив қаупін толық бағалаудағы маңызды шектеу болып табылады. Болашақта мұндай талдауларды енгізу жоғары тәуекелді пациенттерді ерте анықтауға, емді күшейту қажеттілігін уақтылы шешуге мүмкіндік береді.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2B59416-2BF7-2E5B-28E2-9D72F431BA21}"/>
              </a:ext>
            </a:extLst>
          </p:cNvPr>
          <p:cNvSpPr txBox="1"/>
          <p:nvPr/>
        </p:nvSpPr>
        <p:spPr>
          <a:xfrm>
            <a:off x="24485024" y="30344379"/>
            <a:ext cx="19279352" cy="1783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Қорытынды:</a:t>
            </a:r>
            <a:r>
              <a:rPr lang="kk-KZ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ETV6/RUNX1-позитивті ЖЛЛ – жақсы прогнозды топ болғанымен, рецидив 15–20% жағдайда дамиды. Рецидив тек бастапқы лейкоцитозға немесе преднизолонға жауапқа байланысты емес, сондықтан MRD-мониторинг пен кеңейтілген генетикалық зерттеулердің маңызы зор. Біздің деректер осы факторлардың рөлін растайды және болашақта толық геномдық талдау және жүйелі MRD-бақылау жүргізу қажеттігін көрсетеді.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2DDEB9B4-BF3A-48C9-EBCA-5FA3C7588C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861" y="3437648"/>
            <a:ext cx="10235992" cy="51040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3880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880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3880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38807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1509</Words>
  <Application>Microsoft Office PowerPoint</Application>
  <PresentationFormat>Произвольный</PresentationFormat>
  <Paragraphs>71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Symbol</vt:lpstr>
      <vt:lpstr>Times New Roman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Пользователь</dc:creator>
  <cp:lastModifiedBy>Пользователь</cp:lastModifiedBy>
  <cp:revision>1</cp:revision>
  <dcterms:modified xsi:type="dcterms:W3CDTF">2025-10-20T20:15:58Z</dcterms:modified>
</cp:coreProperties>
</file>